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2" r:id="rId4"/>
    <p:sldId id="261" r:id="rId5"/>
    <p:sldId id="258" r:id="rId6"/>
    <p:sldId id="259" r:id="rId7"/>
    <p:sldId id="260" r:id="rId8"/>
    <p:sldId id="263" r:id="rId9"/>
    <p:sldId id="264" r:id="rId10"/>
    <p:sldId id="266" r:id="rId11"/>
    <p:sldId id="281" r:id="rId12"/>
    <p:sldId id="275" r:id="rId13"/>
    <p:sldId id="271" r:id="rId14"/>
    <p:sldId id="278" r:id="rId15"/>
    <p:sldId id="277" r:id="rId16"/>
    <p:sldId id="273" r:id="rId17"/>
    <p:sldId id="267" r:id="rId18"/>
    <p:sldId id="274" r:id="rId19"/>
    <p:sldId id="270" r:id="rId20"/>
    <p:sldId id="283" r:id="rId21"/>
    <p:sldId id="276" r:id="rId22"/>
    <p:sldId id="282" r:id="rId23"/>
    <p:sldId id="279" r:id="rId24"/>
    <p:sldId id="280" r:id="rId25"/>
    <p:sldId id="272" r:id="rId26"/>
    <p:sldId id="268" r:id="rId27"/>
    <p:sldId id="26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13311-820C-4D0F-B857-F884D936FC32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C385D-6503-4936-BA9C-EF91EECC37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logolife.ru/wp-content/uploads/logopedicheskoe-upraznenie-garmoshk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https://nashideti.1c-umi.ru/images/cms/data/logoped/k_sovetam_sentyab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143116"/>
            <a:ext cx="4992555" cy="3357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980728"/>
            <a:ext cx="6768752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«Методика выполнения артикуляционных </a:t>
            </a:r>
            <a:endParaRPr lang="ru-RU" b="1" cap="all" dirty="0" smtClean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cap="all" dirty="0">
              <a:ln/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cap="all" dirty="0" smtClean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упражнений </a:t>
            </a:r>
            <a:r>
              <a:rPr lang="ru-RU" b="1" cap="all" dirty="0">
                <a:ln/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детьми дошкольного возраста»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86183" y="5643578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Выполнила: учитель-логопед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Туйканова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Г.Р.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9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071538" y="785794"/>
            <a:ext cx="6786611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для нижней челюсти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Корова жует травку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совершать жевательные движения, одновременно двигая нижней челюстью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влево-вправо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Экскаватор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медленно опускать нижнюю челюсть, задержаться на 5 секунд, потом  также медленно поднимать с сопротивлением.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Акула охотится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челюсть опустить вниз –влево,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вниз-вправо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вниз-закрыть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Кто дольше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произносить протяжно гласные звуки: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А-а-а-а-а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У-у-у-у-у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Е-е-е-е-е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Потом несколько гласных звуков: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А-а-а-а-у-у-у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А-а-а-а-е-е-е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А-а-а-а-и-и-и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И-и-и-а-а-а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«Заборчик»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Улыбнись, покажи зубки.</a:t>
            </a:r>
            <a:endParaRPr lang="ru-RU" dirty="0"/>
          </a:p>
        </p:txBody>
      </p:sp>
      <p:pic>
        <p:nvPicPr>
          <p:cNvPr id="4" name="Рисунок 28" descr="http://www.logopedmaster.ru/UserFiles/image1(3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596" y="1928802"/>
            <a:ext cx="3714776" cy="3786214"/>
          </a:xfrm>
          <a:noFill/>
          <a:ln/>
        </p:spPr>
      </p:pic>
      <p:pic>
        <p:nvPicPr>
          <p:cNvPr id="5" name="Picture 6" descr="i?id=32840538-41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989138"/>
            <a:ext cx="4149725" cy="360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«ХОБОТОК»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071562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mtClean="0"/>
              <a:t> </a:t>
            </a:r>
            <a:r>
              <a:rPr lang="ru-RU" sz="1800" smtClean="0"/>
              <a:t>Губы и зубы сомкнуты. С напряжением вытянуть губы вперед трубочкой. Удерживать их в таком положении на счет до пяти.</a:t>
            </a:r>
          </a:p>
        </p:txBody>
      </p:sp>
      <p:pic>
        <p:nvPicPr>
          <p:cNvPr id="15364" name="Picture 7" descr="__386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862138"/>
            <a:ext cx="7786688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1785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00B0F0"/>
                </a:solidFill>
              </a:rPr>
              <a:t>«БЛИНЧИК»</a:t>
            </a:r>
            <a:br>
              <a:rPr lang="ru-RU" b="1" smtClean="0">
                <a:solidFill>
                  <a:srgbClr val="00B0F0"/>
                </a:solidFill>
              </a:rPr>
            </a:br>
            <a:r>
              <a:rPr lang="ru-RU" sz="1800" smtClean="0"/>
              <a:t>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</a:t>
            </a:r>
            <a:br>
              <a:rPr lang="ru-RU" sz="1800" smtClean="0"/>
            </a:br>
            <a:endParaRPr lang="ru-RU" sz="1800" b="1" smtClean="0">
              <a:solidFill>
                <a:srgbClr val="00B0F0"/>
              </a:solidFill>
            </a:endParaRPr>
          </a:p>
        </p:txBody>
      </p:sp>
      <p:pic>
        <p:nvPicPr>
          <p:cNvPr id="4099" name="Picture 7" descr="__64059"/>
          <p:cNvPicPr>
            <a:picLocks noChangeAspect="1" noChangeArrowheads="1"/>
          </p:cNvPicPr>
          <p:nvPr/>
        </p:nvPicPr>
        <p:blipFill>
          <a:blip r:embed="rId2"/>
          <a:srcRect t="8318" b="17081"/>
          <a:stretch>
            <a:fillRect/>
          </a:stretch>
        </p:blipFill>
        <p:spPr bwMode="auto">
          <a:xfrm>
            <a:off x="500063" y="2357438"/>
            <a:ext cx="8286750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CC0000"/>
                </a:solidFill>
              </a:rPr>
              <a:t>«ЧАСИКИ»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00125"/>
            <a:ext cx="8229600" cy="714375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smtClean="0"/>
              <a:t>Улыбнуться, открыть рот. Кончик языка переводить на счет «раз-два» из одного уголка рта в другой. Нижняя челюсть при этом остается неподвижной.</a:t>
            </a:r>
          </a:p>
          <a:p>
            <a:pPr eaLnBrk="1" hangingPunct="1">
              <a:buFont typeface="Arial" pitchFamily="34" charset="0"/>
              <a:buNone/>
            </a:pPr>
            <a:endParaRPr lang="ru-RU" smtClean="0"/>
          </a:p>
        </p:txBody>
      </p:sp>
      <p:pic>
        <p:nvPicPr>
          <p:cNvPr id="18436" name="Picture 7" descr="__14970"/>
          <p:cNvPicPr>
            <a:picLocks noChangeAspect="1" noChangeArrowheads="1"/>
          </p:cNvPicPr>
          <p:nvPr/>
        </p:nvPicPr>
        <p:blipFill>
          <a:blip r:embed="rId2"/>
          <a:srcRect t="1421" r="8871" b="6660"/>
          <a:stretch>
            <a:fillRect/>
          </a:stretch>
        </p:blipFill>
        <p:spPr bwMode="auto">
          <a:xfrm>
            <a:off x="500063" y="1643063"/>
            <a:ext cx="8072437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«МЕСИМ ТЕСТО»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8229600" cy="714375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smtClean="0"/>
              <a:t>Улыбнуться, открыть рот, покусать язык зубами та-та-та…; пошлёпать язык губами пя-пя-пя…; закусить язык зубами и протаскивать его сквозь зубы с усилием.</a:t>
            </a:r>
          </a:p>
        </p:txBody>
      </p:sp>
      <p:pic>
        <p:nvPicPr>
          <p:cNvPr id="16388" name="Picture 7" descr="__205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495425"/>
            <a:ext cx="8643937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«ПАРУС»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71563"/>
            <a:ext cx="8229600" cy="1000125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dirty="0" smtClean="0"/>
              <a:t>Улыбнуться, широко открыть рот, кончик языка поднять и поставить на бугорки (альвеолы) за верхними зубами. Удерживать язык в таком положении на счёт до восьми, потом до десяти. Опустить язык и повторить упражнение 2-3 раза.</a:t>
            </a:r>
          </a:p>
          <a:p>
            <a:pPr eaLnBrk="1" hangingPunct="1">
              <a:buFont typeface="Arial" pitchFamily="34" charset="0"/>
              <a:buNone/>
            </a:pPr>
            <a:endParaRPr lang="ru-RU" dirty="0" smtClean="0"/>
          </a:p>
        </p:txBody>
      </p:sp>
      <p:pic>
        <p:nvPicPr>
          <p:cNvPr id="13316" name="Picture 7" descr="__17139"/>
          <p:cNvPicPr>
            <a:picLocks noChangeAspect="1" noChangeArrowheads="1"/>
          </p:cNvPicPr>
          <p:nvPr/>
        </p:nvPicPr>
        <p:blipFill>
          <a:blip r:embed="rId2"/>
          <a:srcRect b="11752"/>
          <a:stretch>
            <a:fillRect/>
          </a:stretch>
        </p:blipFill>
        <p:spPr bwMode="auto">
          <a:xfrm>
            <a:off x="0" y="2000240"/>
            <a:ext cx="8786813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7" descr="__100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500188"/>
            <a:ext cx="8001000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6600FF"/>
                </a:solidFill>
              </a:rPr>
              <a:t>«МАЛЯР»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714375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dirty="0" smtClean="0"/>
              <a:t>Улыбнуться, открыть рот. Широким кончиком языка погладить небо от зубов к горлу. Нижняя челюсть не должна двигаться.</a:t>
            </a:r>
          </a:p>
          <a:p>
            <a:pPr eaLnBrk="1" hangingPunct="1">
              <a:buFont typeface="Arial" pitchFamily="34" charset="0"/>
              <a:buNone/>
            </a:pPr>
            <a:endParaRPr lang="ru-RU" dirty="0" smtClean="0"/>
          </a:p>
        </p:txBody>
      </p:sp>
      <p:pic>
        <p:nvPicPr>
          <p:cNvPr id="12292" name="Picture 7" descr="__124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54188"/>
            <a:ext cx="8429625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2500313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«ГРИБОК»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dirty="0" smtClean="0"/>
              <a:t>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</a:t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3075" name="Picture 7" descr="__9335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2071688"/>
            <a:ext cx="6858000" cy="4786312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1772816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комплекс специальных упражнений для тренировки органов артикуляции (губ, щек, языка, нижней челюсти), необходимых для правильного звукопроизношения.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2673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«Гармошка»</a:t>
            </a: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Положение языка как в упражнении «Грибок», губы в улыбке.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отрывая язык, открывать и закрывать рот.</a:t>
            </a:r>
            <a:r>
              <a:rPr 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3252" name="Picture 4" descr="занятие на развитие уздечки">
            <a:hlinkClick r:id="rId2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143372" y="2571744"/>
            <a:ext cx="5000628" cy="3503613"/>
          </a:xfrm>
          <a:noFill/>
          <a:ln/>
        </p:spPr>
      </p:pic>
      <p:pic>
        <p:nvPicPr>
          <p:cNvPr id="4" name="Picture 6" descr="http://i.ytimg.com/vi/MWXeU0EoVJI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71744"/>
            <a:ext cx="3688011" cy="28334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B050"/>
                </a:solidFill>
              </a:rPr>
              <a:t>«ФУТБОЛ»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714375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ru-RU" sz="1800" smtClean="0"/>
              <a:t>Рот закрыть, кончик языка с напряжением упирать то в одну, то в другую щёку так, чтобы под щекой надувались «мячики».</a:t>
            </a:r>
          </a:p>
          <a:p>
            <a:pPr algn="ctr" eaLnBrk="1" hangingPunct="1">
              <a:buFont typeface="Arial" pitchFamily="34" charset="0"/>
              <a:buNone/>
            </a:pPr>
            <a:endParaRPr lang="ru-RU" sz="1800" smtClean="0"/>
          </a:p>
        </p:txBody>
      </p:sp>
      <p:pic>
        <p:nvPicPr>
          <p:cNvPr id="17412" name="Picture 7" descr="__12787"/>
          <p:cNvPicPr>
            <a:picLocks noChangeAspect="1" noChangeArrowheads="1"/>
          </p:cNvPicPr>
          <p:nvPr/>
        </p:nvPicPr>
        <p:blipFill>
          <a:blip r:embed="rId2"/>
          <a:srcRect t="12315" b="6424"/>
          <a:stretch>
            <a:fillRect/>
          </a:stretch>
        </p:blipFill>
        <p:spPr bwMode="auto">
          <a:xfrm>
            <a:off x="214313" y="1928813"/>
            <a:ext cx="8929687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28625" y="0"/>
            <a:ext cx="8229600" cy="1143000"/>
          </a:xfrm>
        </p:spPr>
        <p:txBody>
          <a:bodyPr anchorCtr="0"/>
          <a:lstStyle/>
          <a:p>
            <a:r>
              <a:rPr lang="ru-RU" sz="4000" b="1">
                <a:solidFill>
                  <a:srgbClr val="FF0066"/>
                </a:solidFill>
              </a:rPr>
              <a:t>«ВКУСНОЕ ВАРЕНЬЕ»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571500" y="928688"/>
            <a:ext cx="8229600" cy="107156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1800"/>
              <a:t>Улыбнуться, открыть рот. Языком в форме чашечки облизывать верхнюю губу сверху- вниз(можно помазать ее вареньем). Нижняя губа не должна обтягивать зубы (можно оттянуть ее  вниз рукой).</a:t>
            </a:r>
          </a:p>
        </p:txBody>
      </p:sp>
      <p:pic>
        <p:nvPicPr>
          <p:cNvPr id="5124" name="Picture 7" descr="__428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000240"/>
            <a:ext cx="757237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00B0F0"/>
                </a:solidFill>
              </a:rPr>
              <a:t>«ЧАШЕЧКА»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214437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mtClean="0"/>
              <a:t> </a:t>
            </a:r>
            <a:r>
              <a:rPr lang="ru-RU" sz="1800" smtClean="0"/>
              <a:t>Улыбнуться, открыть рот, положить широкий язык на нижнюю губу, боковые края языка загнуть в форме чашечки. Удерживать на счет до пяти. Нижняя губа не должна обтягивать нижние зубы.</a:t>
            </a:r>
          </a:p>
          <a:p>
            <a:pPr eaLnBrk="1" hangingPunct="1">
              <a:buFont typeface="Arial" pitchFamily="34" charset="0"/>
              <a:buNone/>
            </a:pPr>
            <a:endParaRPr lang="ru-RU" smtClean="0"/>
          </a:p>
        </p:txBody>
      </p:sp>
      <p:pic>
        <p:nvPicPr>
          <p:cNvPr id="19460" name="Picture 7" descr="__45202"/>
          <p:cNvPicPr>
            <a:picLocks noChangeAspect="1" noChangeArrowheads="1"/>
          </p:cNvPicPr>
          <p:nvPr/>
        </p:nvPicPr>
        <p:blipFill>
          <a:blip r:embed="rId2"/>
          <a:srcRect l="2521" t="6985" r="2521" b="14417"/>
          <a:stretch>
            <a:fillRect/>
          </a:stretch>
        </p:blipFill>
        <p:spPr bwMode="auto">
          <a:xfrm>
            <a:off x="428625" y="2071688"/>
            <a:ext cx="8215313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2643188" y="214313"/>
            <a:ext cx="4143375" cy="796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3300"/>
                </a:solidFill>
              </a:rPr>
              <a:t>«ДЯТЕЛ»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1285875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smtClean="0"/>
              <a:t>Рот широко открыт и слегка растянут в улыбке, язычок в форме «чашечки» поднят вверх: боковые края языка прижаты к верхним коренным зубкам, а передний край  языка поднят за верхние передние зубы к альвеолам. Ребёнок говорит с придыханием Д-Д-Д или Т-Т-Т. Язык «прыгает на бугорках». </a:t>
            </a:r>
          </a:p>
        </p:txBody>
      </p:sp>
      <p:pic>
        <p:nvPicPr>
          <p:cNvPr id="6148" name="Picture 9" descr="__55763"/>
          <p:cNvPicPr>
            <a:picLocks noChangeAspect="1" noChangeArrowheads="1"/>
          </p:cNvPicPr>
          <p:nvPr/>
        </p:nvPicPr>
        <p:blipFill>
          <a:blip r:embed="rId2"/>
          <a:srcRect t="4614"/>
          <a:stretch>
            <a:fillRect/>
          </a:stretch>
        </p:blipFill>
        <p:spPr bwMode="auto">
          <a:xfrm>
            <a:off x="642938" y="2143125"/>
            <a:ext cx="7620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b="1" smtClean="0">
                <a:solidFill>
                  <a:srgbClr val="0070C0"/>
                </a:solidFill>
              </a:rPr>
              <a:t>«ИНДЮК»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471612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ru-RU" sz="1800" smtClean="0"/>
              <a:t>Приоткрыть рот, положить язык на верхнюю губу и производить движения широким передним краем языка по верхней губе вперед- назад, стараясь не отрывать язык от губы, как бы поглаживая ее. Темп упражнения, постепенно убыстряясь, затем добавить голос, чтобы слышалось «БЛ-БЛ-БЛ». Следите, чтобы язык не сужался, он должен быть широким.</a:t>
            </a:r>
          </a:p>
        </p:txBody>
      </p:sp>
      <p:pic>
        <p:nvPicPr>
          <p:cNvPr id="9220" name="Picture 7" descr="__66342"/>
          <p:cNvPicPr>
            <a:picLocks noChangeAspect="1" noChangeArrowheads="1"/>
          </p:cNvPicPr>
          <p:nvPr/>
        </p:nvPicPr>
        <p:blipFill>
          <a:blip r:embed="rId2"/>
          <a:srcRect l="2499" t="12315" b="13084"/>
          <a:stretch>
            <a:fillRect/>
          </a:stretch>
        </p:blipFill>
        <p:spPr bwMode="auto">
          <a:xfrm>
            <a:off x="285750" y="2428875"/>
            <a:ext cx="865663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0166" y="1857364"/>
            <a:ext cx="607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образом, уважаемые воспитатели, чем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лучше мы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вами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артикуляционный аппарат детей и привлекать к этому родителей, тем больше у нас в дальнейшем будет детей с правильным звукопроизношением и развитой речью.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5984" y="2428868"/>
            <a:ext cx="43671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908720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Органы артикуляционного аппарата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16832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четкой артикуляции нужны сильные, упругие и подвижные органы речи — язык, губы, мягкое нёбо. 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72816"/>
            <a:ext cx="3785053" cy="401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2463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28662" y="1500175"/>
            <a:ext cx="72437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Благодаря своевременным занятиям артикуляционной гимнастикой некоторые дети сами могут научиться говорить чисто правильно, без помощи специалиста.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со сложными нарушениями звукопроизношения смогут быстрее преодолеть свои речевые дефекты, когда с ними начнёт заниматься логопед: их  мышцы будут уже подготовлены.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очень полезна также детям с правильным, но вялым произношением, про которых  говорят, что у них  “каша во рту”.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Занятия артикуляционной гимнастикой позволяют всем – и детям и взрослым говорить правильно, чётко и красиво. Надо помнить, что чёткое произношение звуков является основой при обучении письму на начальном этапе.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785794"/>
            <a:ext cx="58087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Причины, по которым необходимо заниматься артикуляционной гимнастикой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372988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214413" y="1214422"/>
            <a:ext cx="685804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Итак, артикуляционная гимнастика для дошкольников необходима для достижения нескольких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Улучшения подвижности органов артикуляции;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Увеличения объема и силы движений;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Выработки навыков использования точных позиций губ и языка для правильного произнесения того или иного звука.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Важность занятий артикуляционной гимнастикой для малышей трудно переоценить. Помимо того, что ребенок учится правильно и четко произносить звуки и слова, подобные занятия способствуют: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Усилению кровообращения;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Развитию гибкости органов речевого аппарата;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Укреплению мышц лица.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86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214414" y="1626750"/>
            <a:ext cx="678661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артикуляционной гимнастики делятся на три группы: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для язычка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развивают подвижность языка, ребенка учат  делать язык широким и узким, убирать язык за нижние зубы, поднимать к верхним зубам.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для губ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ребенок учится вытягивать и округлять губы, растягивать их в улыбке.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для нижней челюсти-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удерживать челюсть в определенном положении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82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2976" y="1142984"/>
            <a:ext cx="68580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пражнения для губ и щек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Слоник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губы округлить и вытянуть вперед, как хобот у слоника.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Хрюшка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-губы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вытянуть трубочкой и двигать ими в стороны, вверх-вниз, вращать по кругу.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-хлопать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друг о друга слегка вытянутыми губами.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Поцелуй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щеки втянуть и резко открыть рот, стремиться, чтобы звук был похож на звук поцелуя.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Уточка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вытянуть губы «клювиком», взять их большими пальцами снизу, а указательными сверху и массировать оттягивая вперед.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Лошадка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вдохнуть и выдыхать, посылая воздух на губы, так, чтобы они легонько вибрировали.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Хомячок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–щеки сначала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надуть-сытый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хомячок, потом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втянуть-голодный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щеки надуть и хлопнуть по ним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кулачками-лопнул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214414" y="1643050"/>
            <a:ext cx="6863375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Статические упражнения для языка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Язычок спит в домике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рот открыт, язык свободно лежит  во рту.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Язычок загорает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широкий язык лежит на нижней губе.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Язычок потягивается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рот открыт, передний край и боковые края подняты вверх, не задевая зубы.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Язычок выглянул в окошко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рот открыт, узкий язык вытянуть вперед.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Сердитая кошка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-рот открыт, кончиком  языка опереться за нижние зубы, спинку языка поднять вверх.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Грибок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рот открыт, язык прижат, как бы обтекает небо.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000100" y="857232"/>
            <a:ext cx="707236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Динамические упражнения для языка.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Тик-так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рот приоткрыт, кончиком языка достаем уголки губ.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Достань нос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рот открыт, язык  тянется к носу.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Чистим зубки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рот закрыт, круговые движения языком поверх зубов, и движения из стороны в сторону.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Катаем мячик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рот закрыт, кончик языка упирается то в одну щеку, то в другую.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Лошадка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цокать языком, для этого сначала присосать язык к нёбу, затем резко оторвать его, получится характерный цокающий звук. Выполнять медленно.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Гармошка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– рот открыт, язык плотно прижат к нёбу, оттянуть вниз нижнюю челюсть, не отрывая языка от нёба.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Оближи варенье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— кончиком языка облизать верхнюю губу сверху вниз, потом облизать верхнюю губу слева направо, и нижнюю справа налево.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Накажем язычок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  широкий язык лежит на нижней губе, верхней губой шлепать по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язычку-пя-пя-пя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23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744</Words>
  <Application>Microsoft Office PowerPoint</Application>
  <PresentationFormat>Экран (4:3)</PresentationFormat>
  <Paragraphs>104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«Заборчик» Улыбнись, покажи зубки.</vt:lpstr>
      <vt:lpstr>«ХОБОТОК»</vt:lpstr>
      <vt:lpstr>«БЛИНЧИК» 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 </vt:lpstr>
      <vt:lpstr>«ЧАСИКИ»</vt:lpstr>
      <vt:lpstr>«МЕСИМ ТЕСТО»</vt:lpstr>
      <vt:lpstr>«ПАРУС»</vt:lpstr>
      <vt:lpstr>Слайд 17</vt:lpstr>
      <vt:lpstr>«МАЛЯР»</vt:lpstr>
      <vt:lpstr>«ГРИБОК» 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 </vt:lpstr>
      <vt:lpstr> «Гармошка» Положение языка как в упражнении «Грибок», губы в улыбке.  Не отрывая язык, открывать и закрывать рот. </vt:lpstr>
      <vt:lpstr>«ФУТБОЛ»</vt:lpstr>
      <vt:lpstr>«ВКУСНОЕ ВАРЕНЬЕ»</vt:lpstr>
      <vt:lpstr>«ЧАШЕЧКА»</vt:lpstr>
      <vt:lpstr>«ДЯТЕЛ»</vt:lpstr>
      <vt:lpstr>«ИНДЮК»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</dc:creator>
  <cp:lastModifiedBy>User</cp:lastModifiedBy>
  <cp:revision>14</cp:revision>
  <dcterms:created xsi:type="dcterms:W3CDTF">2021-11-09T16:28:57Z</dcterms:created>
  <dcterms:modified xsi:type="dcterms:W3CDTF">2021-11-10T06:27:59Z</dcterms:modified>
</cp:coreProperties>
</file>